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5" r:id="rId14"/>
    <p:sldId id="269" r:id="rId15"/>
    <p:sldId id="270" r:id="rId16"/>
    <p:sldId id="272" r:id="rId17"/>
    <p:sldId id="273" r:id="rId18"/>
    <p:sldId id="274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7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7762" autoAdjust="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1291E-4FEA-4EC9-8152-FC88A76A6F71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13C33-BF50-4467-9002-B42B11064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04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13C33-BF50-4467-9002-B42B1106445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5BF86B2-CA23-4566-9800-DAA9E366BD02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14C88C0-4D25-43BF-806F-209EAD348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BF86B2-CA23-4566-9800-DAA9E366BD02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C88C0-4D25-43BF-806F-209EAD348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BF86B2-CA23-4566-9800-DAA9E366BD02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C88C0-4D25-43BF-806F-209EAD348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BF86B2-CA23-4566-9800-DAA9E366BD02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C88C0-4D25-43BF-806F-209EAD348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BF86B2-CA23-4566-9800-DAA9E366BD02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C88C0-4D25-43BF-806F-209EAD348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BF86B2-CA23-4566-9800-DAA9E366BD02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C88C0-4D25-43BF-806F-209EAD348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BF86B2-CA23-4566-9800-DAA9E366BD02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C88C0-4D25-43BF-806F-209EAD348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BF86B2-CA23-4566-9800-DAA9E366BD02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C88C0-4D25-43BF-806F-209EAD348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BF86B2-CA23-4566-9800-DAA9E366BD02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C88C0-4D25-43BF-806F-209EAD348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5BF86B2-CA23-4566-9800-DAA9E366BD02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C88C0-4D25-43BF-806F-209EAD348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5BF86B2-CA23-4566-9800-DAA9E366BD02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4C88C0-4D25-43BF-806F-209EAD348B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5BF86B2-CA23-4566-9800-DAA9E366BD02}" type="datetimeFigureOut">
              <a:rPr lang="ru-RU" smtClean="0"/>
              <a:pPr/>
              <a:t>11.06.2026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14C88C0-4D25-43BF-806F-209EAD348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nikolaevskoe.ams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ams-dur-dur@mail.r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52601"/>
            <a:ext cx="9144000" cy="1829761"/>
          </a:xfrm>
          <a:solidFill>
            <a:schemeClr val="bg2">
              <a:lumMod val="90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Инвестиционный паспорт </a:t>
            </a:r>
            <a:r>
              <a:rPr lang="ru-RU" sz="3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Дигорского муниципального</a:t>
            </a:r>
            <a:r>
              <a:rPr lang="ru-RU" sz="3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района</a:t>
            </a: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Дигорском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районе процесс обучения и воспитания осуществляют 23 образовательных учреждения.     Из них:</a:t>
            </a:r>
          </a:p>
          <a:p>
            <a:pPr>
              <a:buNone/>
            </a:pPr>
            <a:r>
              <a:rPr lang="ru-RU" i="1" dirty="0" smtClean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ОБРАЗОВАНИЕ</a:t>
            </a:r>
            <a:b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2" y="2000240"/>
            <a:ext cx="1857388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5</a:t>
            </a:r>
          </a:p>
          <a:p>
            <a:pPr algn="ctr"/>
            <a:r>
              <a:rPr lang="ru-RU" sz="1100" dirty="0" smtClean="0"/>
              <a:t> школ</a:t>
            </a:r>
          </a:p>
          <a:p>
            <a:pPr algn="ctr"/>
            <a:r>
              <a:rPr lang="ru-RU" sz="1100" dirty="0" smtClean="0"/>
              <a:t>муниципальные средние </a:t>
            </a:r>
            <a:r>
              <a:rPr lang="ru-RU" sz="1100" dirty="0" err="1" smtClean="0"/>
              <a:t>общеобразо</a:t>
            </a:r>
            <a:r>
              <a:rPr lang="ru-RU" sz="1100" dirty="0" smtClean="0"/>
              <a:t>- </a:t>
            </a:r>
            <a:r>
              <a:rPr lang="ru-RU" sz="1100" dirty="0" err="1" smtClean="0"/>
              <a:t>вательные</a:t>
            </a:r>
            <a:endParaRPr lang="ru-RU" sz="1100" dirty="0"/>
          </a:p>
        </p:txBody>
      </p:sp>
      <p:sp>
        <p:nvSpPr>
          <p:cNvPr id="5" name="Овал 4"/>
          <p:cNvSpPr/>
          <p:nvPr/>
        </p:nvSpPr>
        <p:spPr>
          <a:xfrm>
            <a:off x="2643174" y="2000240"/>
            <a:ext cx="1714512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5 </a:t>
            </a:r>
          </a:p>
          <a:p>
            <a:pPr algn="ctr"/>
            <a:r>
              <a:rPr lang="ru-RU" sz="1100" dirty="0" smtClean="0"/>
              <a:t>школ</a:t>
            </a:r>
          </a:p>
          <a:p>
            <a:pPr algn="ctr"/>
            <a:r>
              <a:rPr lang="ru-RU" sz="1100" dirty="0" smtClean="0"/>
              <a:t>основные МКОУ</a:t>
            </a:r>
            <a:endParaRPr lang="ru-RU" sz="1100" dirty="0"/>
          </a:p>
        </p:txBody>
      </p:sp>
      <p:sp>
        <p:nvSpPr>
          <p:cNvPr id="6" name="Овал 5"/>
          <p:cNvSpPr/>
          <p:nvPr/>
        </p:nvSpPr>
        <p:spPr>
          <a:xfrm>
            <a:off x="4500562" y="2000240"/>
            <a:ext cx="178595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/>
          </a:p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10 дошкольных </a:t>
            </a:r>
          </a:p>
          <a:p>
            <a:pPr algn="ctr"/>
            <a:r>
              <a:rPr lang="ru-RU" sz="1100" dirty="0" err="1" smtClean="0"/>
              <a:t>образователь</a:t>
            </a:r>
            <a:r>
              <a:rPr lang="ru-RU" sz="1100" dirty="0" smtClean="0"/>
              <a:t>-</a:t>
            </a:r>
          </a:p>
          <a:p>
            <a:pPr algn="ctr"/>
            <a:r>
              <a:rPr lang="ru-RU" sz="1100" dirty="0" err="1" smtClean="0"/>
              <a:t>ных</a:t>
            </a:r>
            <a:r>
              <a:rPr lang="ru-RU" sz="1100" dirty="0" smtClean="0"/>
              <a:t> </a:t>
            </a:r>
          </a:p>
          <a:p>
            <a:pPr algn="ctr"/>
            <a:r>
              <a:rPr lang="ru-RU" sz="1100" dirty="0" smtClean="0"/>
              <a:t>учреждений</a:t>
            </a:r>
          </a:p>
          <a:p>
            <a:pPr algn="ctr"/>
            <a:endParaRPr lang="ru-RU" sz="1100" dirty="0"/>
          </a:p>
        </p:txBody>
      </p:sp>
      <p:sp>
        <p:nvSpPr>
          <p:cNvPr id="7" name="Овал 6"/>
          <p:cNvSpPr/>
          <p:nvPr/>
        </p:nvSpPr>
        <p:spPr>
          <a:xfrm flipH="1">
            <a:off x="6500826" y="2071678"/>
            <a:ext cx="1785950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3 </a:t>
            </a:r>
          </a:p>
          <a:p>
            <a:pPr algn="ctr"/>
            <a:r>
              <a:rPr lang="ru-RU" sz="1100" dirty="0" smtClean="0"/>
              <a:t>учреждения </a:t>
            </a:r>
          </a:p>
          <a:p>
            <a:pPr algn="ctr"/>
            <a:r>
              <a:rPr lang="ru-RU" sz="1100" dirty="0" err="1" smtClean="0"/>
              <a:t>дополнитель</a:t>
            </a:r>
            <a:r>
              <a:rPr lang="ru-RU" sz="1100" dirty="0" smtClean="0"/>
              <a:t>-</a:t>
            </a:r>
          </a:p>
          <a:p>
            <a:pPr algn="ctr"/>
            <a:r>
              <a:rPr lang="ru-RU" sz="1100" dirty="0" err="1" smtClean="0"/>
              <a:t>ного</a:t>
            </a:r>
            <a:r>
              <a:rPr lang="ru-RU" sz="1100" dirty="0" smtClean="0"/>
              <a:t> </a:t>
            </a:r>
          </a:p>
          <a:p>
            <a:pPr algn="ctr"/>
            <a:r>
              <a:rPr lang="ru-RU" sz="1100" dirty="0" smtClean="0"/>
              <a:t>образования детей</a:t>
            </a:r>
            <a:endParaRPr lang="ru-RU" sz="1100" dirty="0"/>
          </a:p>
        </p:txBody>
      </p:sp>
      <p:pic>
        <p:nvPicPr>
          <p:cNvPr id="1026" name="Picture 2" descr="C:\Users\Valerik\Downloads\PHOTO-2022-10-27-10-42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786190"/>
            <a:ext cx="3759755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Valerik\Downloads\PHOTO-2022-10-27-10-42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90"/>
            <a:ext cx="4000526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Сельское хозяйство является одним из наиболее важных направлений развития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Дигорского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района, поэтому этой отрасли экономики уделяется особое внимание.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Общая площадь сельскохозяйственных угодий по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Дигорскому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району составляет 21669 га,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из них: пашни - 14617 га,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сенокосы - 1986 га,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пастбища – 5038 га.,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28 га - многолетние насаждения.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Сельское хозяйство района представлено следующими основными хозяйствами: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Агрофирма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Урсдон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  СК «Нива»,                 СПК «Русь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Агро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         СПК «Век», 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СПК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Зангионти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      СПК «Тамара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      СПК «Казбек»,        ИП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Хадаев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Г. Е., 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ООО «Капитал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Агро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ООО «Кристалл», ООО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Аурум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Агрос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ООО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Дур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Дур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Доля прибыльных сельскохозяйственных предприятий в общем их числе составила, как и в прошлые годы 100%.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Все хозяйства являются прибыльными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СЕЛЬСКОЕ ХОЗЯЙСТВО</a:t>
            </a:r>
            <a:b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                                           На сегодняшний день в районе имеется :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Развитием охвачено 7 видов спорта. Численность занимающихся составляет </a:t>
            </a: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ФИЗИЧЕСКАЯ КУЛЬТУРА И СПОРТ</a:t>
            </a:r>
            <a:b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85786" y="2714620"/>
            <a:ext cx="1857388" cy="1357322"/>
          </a:xfrm>
          <a:prstGeom prst="triangl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</a:t>
            </a:r>
          </a:p>
          <a:p>
            <a:pPr algn="ctr"/>
            <a:r>
              <a:rPr lang="ru-RU" sz="1200" dirty="0" smtClean="0"/>
              <a:t>стадион</a:t>
            </a:r>
            <a:endParaRPr lang="ru-RU" sz="12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143240" y="3357562"/>
            <a:ext cx="2857520" cy="1928826"/>
          </a:xfrm>
          <a:prstGeom prst="triangle">
            <a:avLst>
              <a:gd name="adj" fmla="val 45646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</a:p>
          <a:p>
            <a:pPr algn="ctr"/>
            <a:r>
              <a:rPr lang="ru-RU" sz="1200" dirty="0" smtClean="0"/>
              <a:t>плоскостных спортивных сооружений</a:t>
            </a:r>
            <a:endParaRPr lang="ru-RU" sz="1200" dirty="0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357950" y="2857496"/>
            <a:ext cx="2143140" cy="1357322"/>
          </a:xfrm>
          <a:prstGeom prst="triangle">
            <a:avLst>
              <a:gd name="adj" fmla="val 54741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спортив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залов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Ромб 6"/>
          <p:cNvSpPr/>
          <p:nvPr/>
        </p:nvSpPr>
        <p:spPr>
          <a:xfrm>
            <a:off x="3071802" y="1785926"/>
            <a:ext cx="2714644" cy="1414466"/>
          </a:xfrm>
          <a:prstGeom prst="diamond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спортивных сооружения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6786578" y="4714884"/>
            <a:ext cx="1785950" cy="1327028"/>
          </a:xfrm>
          <a:prstGeom prst="wedgeEllipseCallout">
            <a:avLst>
              <a:gd name="adj1" fmla="val -45073"/>
              <a:gd name="adj2" fmla="val 36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около 5900</a:t>
            </a:r>
          </a:p>
          <a:p>
            <a:pPr algn="ctr"/>
            <a:r>
              <a:rPr lang="ru-RU" sz="1200" dirty="0" smtClean="0"/>
              <a:t>человек</a:t>
            </a:r>
            <a:endParaRPr lang="ru-RU" sz="12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715008" y="2928934"/>
            <a:ext cx="57150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2714612" y="3000372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ik\Downloads\PHOTO-2022-10-27-10-42-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2071679"/>
            <a:ext cx="6705600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pPr algn="just"/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       Несмотря на небольшие масштабы, сегодня город имеет собственную футбольную команду, которая называется «Дигора». Клуб был создан в 1993 году и уже спустя  три года  выступал в первой зоне  третьей лиги среди профессиональных команд  России. В настоящее время он имеет собственный стадион с естественным покрытием. </a:t>
            </a:r>
            <a:endParaRPr lang="ru-RU" sz="12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Основными задачами экономического развития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Дигорского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района являются: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-    обеспечение повышения реального уровня жизни населения;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-    обеспечение роста налоговых сборов;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-    установление жёсткого режима экономии и целевого использования бюджетных 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средств;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-    создание экономических условий, способствующих развитию предприятий малого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бизнеса;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-    способствование привлечению инвестиций в реальный сектор экономики;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-    создание благоприятных условий для организации на территории района новых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производств и увеличения рабочих мест;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-    реализация приоритетных национальных проектов в районе.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ЭКОНОМИЧЕСКОЕ РАЗВИТИЕ</a:t>
            </a:r>
            <a:b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r>
              <a:rPr lang="ru-RU" sz="1200" dirty="0" smtClean="0"/>
              <a:t>Число субъектов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МСП                                                    Индивидуальных предпринимателей  -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По видам экономической деятельности: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МАЛОЕ И СРЕДНЕЕ ПРЕДПРИНИМАТЕЛЬСТВО</a:t>
            </a: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571604" y="21431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5786" y="3357562"/>
            <a:ext cx="207170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413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7358082" y="1857364"/>
            <a:ext cx="71438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313</a:t>
            </a:r>
            <a:endParaRPr lang="ru-RU" sz="1200" dirty="0"/>
          </a:p>
        </p:txBody>
      </p:sp>
      <p:cxnSp>
        <p:nvCxnSpPr>
          <p:cNvPr id="9" name="Прямая со стрелкой 8"/>
          <p:cNvCxnSpPr>
            <a:endCxn id="22" idx="1"/>
          </p:cNvCxnSpPr>
          <p:nvPr/>
        </p:nvCxnSpPr>
        <p:spPr>
          <a:xfrm rot="16200000" flipH="1">
            <a:off x="5251559" y="3035192"/>
            <a:ext cx="2474329" cy="1547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5287174" y="299957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4786314" y="2571744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643306" y="3000372"/>
            <a:ext cx="112871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100 </a:t>
            </a:r>
          </a:p>
          <a:p>
            <a:pPr algn="ctr"/>
            <a:r>
              <a:rPr lang="ru-RU" sz="1000" dirty="0" smtClean="0"/>
              <a:t>торговля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24" name="Овал 23"/>
          <p:cNvSpPr/>
          <p:nvPr/>
        </p:nvSpPr>
        <p:spPr>
          <a:xfrm>
            <a:off x="5000628" y="3429000"/>
            <a:ext cx="128588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66 </a:t>
            </a:r>
          </a:p>
          <a:p>
            <a:pPr algn="ctr"/>
            <a:r>
              <a:rPr lang="ru-RU" sz="1000" dirty="0" smtClean="0"/>
              <a:t>сельское</a:t>
            </a:r>
          </a:p>
          <a:p>
            <a:pPr algn="ctr"/>
            <a:r>
              <a:rPr lang="ru-RU" sz="1000" dirty="0" smtClean="0"/>
              <a:t>хозяйство</a:t>
            </a:r>
            <a:endParaRPr lang="ru-RU" sz="1000" dirty="0"/>
          </a:p>
        </p:txBody>
      </p:sp>
      <p:sp>
        <p:nvSpPr>
          <p:cNvPr id="26" name="Овал 25"/>
          <p:cNvSpPr/>
          <p:nvPr/>
        </p:nvSpPr>
        <p:spPr>
          <a:xfrm>
            <a:off x="6715140" y="3643314"/>
            <a:ext cx="1571636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44 </a:t>
            </a:r>
          </a:p>
          <a:p>
            <a:pPr algn="ctr"/>
            <a:r>
              <a:rPr lang="ru-RU" sz="1000" dirty="0" smtClean="0"/>
              <a:t>транспортные</a:t>
            </a:r>
          </a:p>
          <a:p>
            <a:pPr algn="ctr"/>
            <a:r>
              <a:rPr lang="ru-RU" sz="1000" dirty="0" smtClean="0"/>
              <a:t>услуги</a:t>
            </a:r>
            <a:endParaRPr lang="ru-RU" sz="1000" dirty="0"/>
          </a:p>
        </p:txBody>
      </p:sp>
      <p:sp>
        <p:nvSpPr>
          <p:cNvPr id="27" name="Овал 26"/>
          <p:cNvSpPr/>
          <p:nvPr/>
        </p:nvSpPr>
        <p:spPr>
          <a:xfrm>
            <a:off x="3143240" y="4429132"/>
            <a:ext cx="164307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  <a:r>
              <a:rPr lang="ru-RU" dirty="0" smtClean="0"/>
              <a:t> </a:t>
            </a:r>
          </a:p>
          <a:p>
            <a:pPr algn="ctr"/>
            <a:r>
              <a:rPr lang="ru-RU" sz="1000" dirty="0" smtClean="0"/>
              <a:t>производство</a:t>
            </a:r>
            <a:endParaRPr lang="ru-RU" sz="10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4214810" y="3071810"/>
            <a:ext cx="1928826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786314" y="3500438"/>
            <a:ext cx="228601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715008" y="2643182"/>
            <a:ext cx="2143140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072066" y="4857760"/>
            <a:ext cx="1571636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10</a:t>
            </a:r>
          </a:p>
          <a:p>
            <a:pPr algn="ctr"/>
            <a:r>
              <a:rPr lang="ru-RU" sz="1000" dirty="0" smtClean="0"/>
              <a:t>строительство</a:t>
            </a:r>
          </a:p>
          <a:p>
            <a:pPr algn="ctr"/>
            <a:r>
              <a:rPr lang="ru-RU" sz="1000" dirty="0" smtClean="0"/>
              <a:t>зданий</a:t>
            </a:r>
            <a:endParaRPr lang="ru-RU" sz="1000" dirty="0"/>
          </a:p>
        </p:txBody>
      </p:sp>
      <p:sp>
        <p:nvSpPr>
          <p:cNvPr id="22" name="Овал 21"/>
          <p:cNvSpPr/>
          <p:nvPr/>
        </p:nvSpPr>
        <p:spPr>
          <a:xfrm>
            <a:off x="7000892" y="4857760"/>
            <a:ext cx="178595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14</a:t>
            </a:r>
          </a:p>
          <a:p>
            <a:pPr algn="ctr"/>
            <a:r>
              <a:rPr lang="ru-RU" sz="1000" dirty="0" smtClean="0"/>
              <a:t>предоставление услуг</a:t>
            </a:r>
            <a:endParaRPr lang="ru-RU" sz="10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r>
              <a:rPr lang="ru-RU" sz="1200" dirty="0" smtClean="0"/>
              <a:t>Число субъектов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МСП                                                    Юридических лиц   -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По видам экономической деятельности: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МАЛОЕ И СРЕДНЕЕ ПРЕДПРИНИМАТЕЛЬСТВО</a:t>
            </a: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571604" y="228599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85786" y="3357562"/>
            <a:ext cx="207170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494</a:t>
            </a:r>
            <a:endParaRPr lang="ru-RU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Блок-схема: узел 6"/>
          <p:cNvSpPr/>
          <p:nvPr/>
        </p:nvSpPr>
        <p:spPr>
          <a:xfrm>
            <a:off x="7358082" y="1857364"/>
            <a:ext cx="714380" cy="4286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107</a:t>
            </a:r>
            <a:endParaRPr lang="ru-RU" sz="1200" dirty="0"/>
          </a:p>
        </p:txBody>
      </p:sp>
      <p:cxnSp>
        <p:nvCxnSpPr>
          <p:cNvPr id="9" name="Прямая со стрелкой 8"/>
          <p:cNvCxnSpPr>
            <a:endCxn id="27" idx="7"/>
          </p:cNvCxnSpPr>
          <p:nvPr/>
        </p:nvCxnSpPr>
        <p:spPr>
          <a:xfrm rot="5400000">
            <a:off x="3722784" y="3302290"/>
            <a:ext cx="2737064" cy="12759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24" idx="1"/>
          </p:cNvCxnSpPr>
          <p:nvPr/>
        </p:nvCxnSpPr>
        <p:spPr>
          <a:xfrm rot="5400000">
            <a:off x="5109477" y="3027229"/>
            <a:ext cx="1062606" cy="151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714744" y="3500438"/>
            <a:ext cx="1200152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23 </a:t>
            </a:r>
          </a:p>
          <a:p>
            <a:pPr algn="ctr"/>
            <a:r>
              <a:rPr lang="ru-RU" sz="1000" b="1" dirty="0" smtClean="0"/>
              <a:t>торговля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24" name="Овал 23"/>
          <p:cNvSpPr/>
          <p:nvPr/>
        </p:nvSpPr>
        <p:spPr>
          <a:xfrm>
            <a:off x="5357818" y="3500438"/>
            <a:ext cx="141446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33 </a:t>
            </a:r>
          </a:p>
          <a:p>
            <a:pPr algn="ctr"/>
            <a:r>
              <a:rPr lang="ru-RU" sz="1000" dirty="0" smtClean="0"/>
              <a:t>сельское</a:t>
            </a:r>
          </a:p>
          <a:p>
            <a:pPr algn="ctr"/>
            <a:r>
              <a:rPr lang="ru-RU" sz="1000" dirty="0" smtClean="0"/>
              <a:t>хозяйство</a:t>
            </a:r>
            <a:endParaRPr lang="ru-RU" sz="1000" dirty="0"/>
          </a:p>
        </p:txBody>
      </p:sp>
      <p:sp>
        <p:nvSpPr>
          <p:cNvPr id="27" name="Овал 26"/>
          <p:cNvSpPr/>
          <p:nvPr/>
        </p:nvSpPr>
        <p:spPr>
          <a:xfrm>
            <a:off x="2928926" y="5143512"/>
            <a:ext cx="1785950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12</a:t>
            </a:r>
          </a:p>
          <a:p>
            <a:pPr algn="ctr"/>
            <a:r>
              <a:rPr lang="ru-RU" sz="1000" dirty="0" err="1" smtClean="0"/>
              <a:t>произвотство</a:t>
            </a:r>
            <a:endParaRPr lang="ru-RU" sz="1000" dirty="0"/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>
            <a:off x="4679157" y="2607463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21" idx="0"/>
          </p:cNvCxnSpPr>
          <p:nvPr/>
        </p:nvCxnSpPr>
        <p:spPr>
          <a:xfrm rot="16200000" flipH="1">
            <a:off x="4482702" y="3804049"/>
            <a:ext cx="2643206" cy="1785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5500694" y="2786058"/>
            <a:ext cx="2500330" cy="2071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929190" y="5214950"/>
            <a:ext cx="192882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11</a:t>
            </a:r>
          </a:p>
          <a:p>
            <a:pPr algn="ctr"/>
            <a:r>
              <a:rPr lang="ru-RU" sz="1000" dirty="0" smtClean="0"/>
              <a:t>строительство</a:t>
            </a:r>
          </a:p>
          <a:p>
            <a:pPr algn="ctr"/>
            <a:r>
              <a:rPr lang="ru-RU" sz="1000" dirty="0" smtClean="0"/>
              <a:t>зданий</a:t>
            </a:r>
            <a:endParaRPr lang="ru-RU" sz="1000" dirty="0"/>
          </a:p>
        </p:txBody>
      </p:sp>
      <p:sp>
        <p:nvSpPr>
          <p:cNvPr id="22" name="Овал 21"/>
          <p:cNvSpPr/>
          <p:nvPr/>
        </p:nvSpPr>
        <p:spPr>
          <a:xfrm>
            <a:off x="7000892" y="5072074"/>
            <a:ext cx="178595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7</a:t>
            </a:r>
          </a:p>
          <a:p>
            <a:pPr algn="ctr"/>
            <a:r>
              <a:rPr lang="ru-RU" sz="1000" dirty="0" smtClean="0"/>
              <a:t>предоставление услуг</a:t>
            </a:r>
            <a:endParaRPr lang="ru-RU" sz="1000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На территории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Дигорского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находятся разведанные источники минеральной лечебной воды, на базе которых намечается  развитие и строительство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санаторно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курортных лечебных учреждений.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В сфере промышленности строительных материалов перспективным направлением является использование трех месторождений высококачественного сырья для производства кирпича и черепицы в районе 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Дур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Дур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Общие запасы разведанных месторождений составляют 30,6 млн. куб. метров. Данное сырье пригодно для производства глиняного фасадного кирпича марки 150.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Есть условия для развития энергетики. Это возможность установки на газопроводах высокого давления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газотурбодетандорных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установок по выработке электрической энергии и строительства малых гидроэлектростанций на реке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Урсдон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Приоритетным направлением является развитие рекреационной сферы и сопутствующих видов услуг (торговля, спорт, развлечения). Развитие рекреации и увеличение инвестиционной привлекательности туризма в районе будет стимулировать экономический рост путем повышения уровня доходов населения за счет создания дополнительных рабочих мест.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Инвестиции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2" descr="C:\Users\Valerik\Desktop\инвестиции 1\Дигорский\готовый вариант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500570"/>
            <a:ext cx="3000428" cy="1428760"/>
          </a:xfrm>
          <a:prstGeom prst="rect">
            <a:avLst/>
          </a:prstGeom>
          <a:noFill/>
        </p:spPr>
      </p:pic>
      <p:pic>
        <p:nvPicPr>
          <p:cNvPr id="1027" name="Picture 3" descr="C:\Users\Valerik\Desktop\инвестиции 1\Дигорский\готовый вариант\o-ray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4429132"/>
            <a:ext cx="4500594" cy="2286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642918"/>
            <a:ext cx="8301038" cy="1000108"/>
          </a:xfrm>
          <a:solidFill>
            <a:schemeClr val="bg2">
              <a:lumMod val="9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Инвестиционные предложения муниципального образования</a:t>
            </a: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143372" y="3857628"/>
            <a:ext cx="285752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ПАСПОРТ ИНВЕСТИЦИОННОЙ ПЛОЩАДКИ</a:t>
            </a:r>
            <a:br>
              <a:rPr lang="ru-RU" sz="3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1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Здание старой школы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52921"/>
              </p:ext>
            </p:extLst>
          </p:nvPr>
        </p:nvGraphicFramePr>
        <p:xfrm>
          <a:off x="0" y="1268760"/>
          <a:ext cx="9144000" cy="58299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3270"/>
                <a:gridCol w="3720161"/>
                <a:gridCol w="4820569"/>
              </a:tblGrid>
              <a:tr h="553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Полное наименование инвестиционной площадки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(далее - площадка)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Здание старой школы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</a:tr>
              <a:tr h="151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Дата составления паспорта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20.02.2015 г.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</a:tr>
              <a:tr h="151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Муниципальный район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Дигорский район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</a:tr>
              <a:tr h="1559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Краткое описание площадки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Одноэтажное строение общей площадью 800 м2. Фундамент и стены в удовлетворительном состоянии. Кровля черепичная, требует замены. Все коммуникации имеются, но находятся в аварийном состоянии.  Желательный вид использования после реконструкции – спортивный комплекс.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Возможный вид использования – производственные помещения.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 anchor="ctr"/>
                </a:tc>
              </a:tr>
              <a:tr h="604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Перечень имеющихся на площадке объектов (свободные земли, здания, сооружения, производственная база, иное), площадь (м</a:t>
                      </a:r>
                      <a:r>
                        <a:rPr lang="ru-RU" sz="1000" b="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), этажность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Площадь  800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кв.м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, здание  2-х этажное кирпичное.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</a:tr>
              <a:tr h="151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Возможность расширения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Имеется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</a:tr>
              <a:tr h="1365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Полное наименование предприятия (организации) - владельца, адрес, телефон, факс,  е-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, ФИО руководителя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АМС Николаевского сельского поселения,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РСО-Алания,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Дигорский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район,     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ст.Николаевская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, ул. Партизанская,15 тел. (86733) 95-2-51,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: . </a:t>
                      </a:r>
                      <a:r>
                        <a:rPr lang="en-US" sz="1000" b="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nikolaevskoe</a:t>
                      </a:r>
                      <a:r>
                        <a:rPr lang="ru-RU" sz="1000" b="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.</a:t>
                      </a:r>
                      <a:r>
                        <a:rPr lang="en-US" sz="1000" b="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ams</a:t>
                      </a:r>
                      <a:r>
                        <a:rPr lang="ru-RU" sz="1000" b="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@</a:t>
                      </a:r>
                      <a:r>
                        <a:rPr lang="en-US" sz="1000" b="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mail</a:t>
                      </a:r>
                      <a:r>
                        <a:rPr lang="ru-RU" sz="1000" b="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.</a:t>
                      </a:r>
                      <a:r>
                        <a:rPr lang="en-US" sz="1000" b="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ru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Ткаченко Георгий Витальевич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</a:tr>
              <a:tr h="855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8.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Уполномоченное контактное лицо  предприятия (организации) – владельца, ФИО, должность, телефон, е-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mail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Касаева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Жанна Геннадиевна  –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начальник 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отдела муниципальной собственности и  предпринимательства  АМС МО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Дигорский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 район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,   тел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. (86733) 91-5-86, </a:t>
                      </a:r>
                    </a:p>
                    <a:p>
                      <a:pPr indent="304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</a:rPr>
                        <a:t>e-mail: digora-58@ mail.ru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</a:tr>
              <a:tr h="365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>
                          <a:solidFill>
                            <a:schemeClr val="tx1"/>
                          </a:solidFill>
                          <a:effectLst/>
                        </a:rPr>
                        <a:t>9.</a:t>
                      </a:r>
                      <a:endParaRPr lang="ru-RU" sz="10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Адрес места расположения площадки (субъект, населенный пункт, адрес)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  <a:tc>
                  <a:txBody>
                    <a:bodyPr/>
                    <a:lstStyle/>
                    <a:p>
                      <a:pPr indent="304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РСО-Алания, 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Дигорский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район,     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ст.Николаевс</a:t>
                      </a:r>
                      <a:r>
                        <a:rPr lang="ru-RU" sz="1000" b="0" dirty="0" err="1">
                          <a:solidFill>
                            <a:schemeClr val="tx1"/>
                          </a:solidFill>
                          <a:effectLst/>
                        </a:rPr>
                        <a:t>к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ая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, ул. Партизанская,15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683" marR="44683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40000" y="1358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Дорогие друзья!</a:t>
            </a:r>
          </a:p>
          <a:p>
            <a:pPr algn="ctr">
              <a:buNone/>
            </a:pPr>
            <a:endParaRPr lang="ru-RU" sz="1300" dirty="0" smtClean="0"/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Дигорский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район Республики Северная Осетия – Алания  – территория, богатая историческим и культурным наследием, с достаточным экологическим и ресурсным потенциалом, обладающая возможностями для дальнейшего экономического и социального развития.</a:t>
            </a:r>
          </a:p>
          <a:p>
            <a:pPr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Приглашаем Вас посетить муниципальное образование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Дигорский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район  в любое удобное для вас время для ознакомления с  инвестиционным потенциалом района.</a:t>
            </a:r>
          </a:p>
          <a:p>
            <a:pPr algn="just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Мы открыты для сотрудничества, держим свои обязательства и готовы к реализации самых смелых и масштабных проектов на территории нашего района! Можем предложить взаимовыгодные условия сотрудничества и всестороннюю поддержку в реализации привлекательных бизнес – идей.</a:t>
            </a: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Мы готовы к диалогу и рассмотрим все Ваши предложения.</a:t>
            </a:r>
          </a:p>
          <a:p>
            <a:pPr algn="r">
              <a:buNone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Хохоев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Валерий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Мухарбекович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Главы 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администрации  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местного самоуправления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Дигорского  муниципального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района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Обращение</a:t>
            </a:r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Главы АМС МО </a:t>
            </a:r>
            <a:r>
              <a:rPr lang="ru-RU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Дигорский</a:t>
            </a:r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район</a:t>
            </a: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496470"/>
              </p:ext>
            </p:extLst>
          </p:nvPr>
        </p:nvGraphicFramePr>
        <p:xfrm>
          <a:off x="0" y="3"/>
          <a:ext cx="9143999" cy="68579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{3C2FFA5D-87B4-456A-9821-1D502468CF0F}</a:tableStyleId>
              </a:tblPr>
              <a:tblGrid>
                <a:gridCol w="2545945"/>
                <a:gridCol w="3299027"/>
                <a:gridCol w="3299027"/>
              </a:tblGrid>
              <a:tr h="48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Форма владения землей и зданиями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Муниципальная собственность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</a:tr>
              <a:tr h="244349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Удаленность участка (в км) от: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</a:tr>
              <a:tr h="244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г. Владикавказа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</a:tr>
              <a:tr h="244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железной дороги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</a:tr>
              <a:tr h="244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Автодороги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</a:tr>
              <a:tr h="244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Аэропорта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</a:tr>
              <a:tr h="488698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Характеристика имеющейся инфраструктуры: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</a:tr>
              <a:tr h="244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газ, м</a:t>
                      </a:r>
                      <a:r>
                        <a:rPr lang="ru-RU" sz="10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/час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Имеется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 anchor="ctr"/>
                </a:tc>
              </a:tr>
              <a:tr h="244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отопление, Гкал/час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Имеется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 anchor="ctr"/>
                </a:tc>
              </a:tr>
              <a:tr h="244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пар, Бар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 anchor="ctr"/>
                </a:tc>
              </a:tr>
              <a:tr h="244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электроэнергия, кВт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Имеется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 anchor="ctr"/>
                </a:tc>
              </a:tr>
              <a:tr h="244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водоснабжение, м</a:t>
                      </a:r>
                      <a:r>
                        <a:rPr lang="ru-RU" sz="10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/год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Имеется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 anchor="ctr"/>
                </a:tc>
              </a:tr>
              <a:tr h="244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канализация, м</a:t>
                      </a:r>
                      <a:r>
                        <a:rPr lang="ru-RU" sz="10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/год 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 anchor="ctr"/>
                </a:tc>
              </a:tr>
              <a:tr h="244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очистные сооружения, м</a:t>
                      </a:r>
                      <a:r>
                        <a:rPr lang="ru-RU" sz="10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/год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Имеется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 anchor="ctr"/>
                </a:tc>
              </a:tr>
              <a:tr h="2605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котельные установки, кВт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 anchor="ctr"/>
                </a:tc>
              </a:tr>
              <a:tr h="48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Предложения по использованию площадки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Спорткомплекс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 anchor="ctr"/>
                </a:tc>
              </a:tr>
              <a:tr h="4886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14.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Дополнительная информация о площадке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</a:tr>
              <a:tr h="1466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Возможные формы использования инвестиционной площадки (продажа, аренда, доля в реализуемом инвестиционном проекте, др.)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Продажа,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</a:rPr>
                        <a:t>аренда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</a:tr>
              <a:tr h="24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16.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marL="76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</a:rPr>
                        <a:t>Прочая информация 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367" marR="5936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8232" y="0"/>
            <a:ext cx="9162231" cy="10715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ПАСПОРТ ИНВЕСТИЦИОННОЙ ПЛОЩАДКИ</a:t>
            </a:r>
            <a:br>
              <a:rPr lang="ru-RU" sz="27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7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Месторождение </a:t>
            </a:r>
            <a:r>
              <a:rPr lang="ru-RU" sz="2700" u="sng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кирпично</a:t>
            </a:r>
            <a:r>
              <a:rPr lang="ru-RU" sz="2700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 черепичного сырья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08973"/>
              </p:ext>
            </p:extLst>
          </p:nvPr>
        </p:nvGraphicFramePr>
        <p:xfrm>
          <a:off x="11436" y="1124741"/>
          <a:ext cx="9143999" cy="60295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4733"/>
                <a:gridCol w="3667510"/>
                <a:gridCol w="4881756"/>
              </a:tblGrid>
              <a:tr h="5048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наименование инвестиционной площадки  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(далее - площадка)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Месторождение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кирпично - черепичного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сырья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</a:tr>
              <a:tr h="178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составления паспорта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30.06.2014 г.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</a:tr>
              <a:tr h="178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район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Дигорский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</a:tr>
              <a:tr h="188981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Краткое описание площадки</a:t>
                      </a:r>
                    </a:p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Месторождения кирпично-черепичного сырья: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1-е - расположено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левом берегу р.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Дур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Дур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1,5 - 2,0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км южнее асфальтированного шоссе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Дигора –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икола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2-е - расположено 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правом  склоне долины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р.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Хусфарак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11,5 км западнее от г. Дигора;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3-е - расположено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юго - восточной окраине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Дур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Месторождение связано с грейдером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Дур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Дур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Дигора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грунтовой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дорогой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протяженностью 1,5 км.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 anchor="ctr"/>
                </a:tc>
              </a:tr>
              <a:tr h="4314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имеющихся на площадке объектов (свободные земли, здания, сооружения, производственная база, иное), площадь (м</a:t>
                      </a:r>
                      <a:r>
                        <a:rPr lang="ru-RU" sz="9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этажность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Свободные земли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</a:tr>
              <a:tr h="17817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расширения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</a:tr>
              <a:tr h="116257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наименование предприятия (организации) - владельца, адрес, телефон, факс,  е-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ФИО руководителя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АМС МО 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Дигорский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район,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РСО - Алания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Дигорский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Дур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ул. Ленина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24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тел. (86733) 94-1-97,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ams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-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dur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-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dur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@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mail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.</a:t>
                      </a:r>
                      <a:r>
                        <a:rPr lang="en-US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ru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Кодзасов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Николай 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Хаджимуратович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глава администрации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Дур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Дурского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сельского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поселения.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</a:tr>
              <a:tr h="77211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Уполномоченное контактное лицо  предприятия (организации) – владельца, ФИО, должность, телефон, е-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Касаева Жанна Геннадиевна  –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отдела муниципальной собственности и  предпринимательства  АМС МО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Дигорский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район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тел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(86733) 91-5-86,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e-mail: digora-58@ mail.ru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</a:tr>
              <a:tr h="4353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места расположения площадки (субъект, населенный пункт, адрес)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РСО - Алания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Дигорский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Дур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Дур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517" marR="4151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02787"/>
              </p:ext>
            </p:extLst>
          </p:nvPr>
        </p:nvGraphicFramePr>
        <p:xfrm>
          <a:off x="1" y="44624"/>
          <a:ext cx="9143998" cy="691277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96886"/>
                <a:gridCol w="3323556"/>
                <a:gridCol w="3323556"/>
              </a:tblGrid>
              <a:tr h="186184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Форма владения землей и зданиями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Муниципальная собственность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</a:tr>
              <a:tr h="184008">
                <a:tc rowSpan="5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Удаленность участка (в км) от: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</a:tr>
              <a:tr h="18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г. Владикавказа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63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</a:tr>
              <a:tr h="18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железной дороги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</a:tr>
              <a:tr h="18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Автодороги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</a:tr>
              <a:tr h="18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Аэропорта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</a:tr>
              <a:tr h="309071">
                <a:tc rowSpan="9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Характеристика имеющейся инфраструктуры: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</a:tr>
              <a:tr h="18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газ, м</a:t>
                      </a:r>
                      <a:r>
                        <a:rPr lang="ru-RU" sz="9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/час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</a:tr>
              <a:tr h="18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отопление, Гкал/час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 anchor="ctr"/>
                </a:tc>
              </a:tr>
              <a:tr h="18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пар, Бар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 anchor="ctr"/>
                </a:tc>
              </a:tr>
              <a:tr h="18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электроэнергия, кВт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 anchor="ctr"/>
                </a:tc>
              </a:tr>
              <a:tr h="18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водоснабжение, м</a:t>
                      </a:r>
                      <a:r>
                        <a:rPr lang="ru-RU" sz="9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/год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 anchor="ctr"/>
                </a:tc>
              </a:tr>
              <a:tr h="18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канализация, м</a:t>
                      </a:r>
                      <a:r>
                        <a:rPr lang="ru-RU" sz="9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/год 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 anchor="ctr"/>
                </a:tc>
              </a:tr>
              <a:tr h="18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очистные сооружения, м</a:t>
                      </a:r>
                      <a:r>
                        <a:rPr lang="ru-RU" sz="9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/год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 anchor="ctr"/>
                </a:tc>
              </a:tr>
              <a:tr h="2036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котельные установки, кВт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 anchor="ctr"/>
                </a:tc>
              </a:tr>
              <a:tr h="51617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13.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Предложения по использованию площадки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Строительство кирпичного завода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</a:tr>
              <a:tr h="7273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14.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Дополнительная информация о площадке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Глины пригодны для производства глиняного обыкновенного кирпича марки 150,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соответствуют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требованиям ГОСТ 530-53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</a:tr>
              <a:tr h="71877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15.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marL="7620" algn="just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Возможные формы использования инвестиционной площадки (продажа, аренда, доля в реализуемом инвестиционном проекте, др.)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Доля в реализуемом инвестиционном проекте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</a:tr>
              <a:tr h="36777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16.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marL="7620" algn="l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Прочая информация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53" marR="5545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50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ПАСПОРТ ИНВЕСТИЦИОННОЙ ПЛОЩАДКИ </a:t>
            </a:r>
            <a:r>
              <a:rPr lang="en-US" sz="3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</a:t>
            </a:r>
            <a:r>
              <a:rPr lang="ru-RU" sz="31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Фадау</a:t>
            </a:r>
            <a:r>
              <a:rPr lang="en-US" sz="3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”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26867"/>
              </p:ext>
            </p:extLst>
          </p:nvPr>
        </p:nvGraphicFramePr>
        <p:xfrm>
          <a:off x="48638" y="1052739"/>
          <a:ext cx="9180512" cy="60347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90184"/>
                <a:gridCol w="3022797"/>
                <a:gridCol w="5667531"/>
              </a:tblGrid>
              <a:tr h="666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наименование инвестиционной площадки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(далее - площадка)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Урочище «ФАДАУ»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</a:tr>
              <a:tr h="14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составления паспорта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20.01.2015 г.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</a:tr>
              <a:tr h="14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район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Дигорский район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</a:tr>
              <a:tr h="17309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Краткое описание площадки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Обширная поляна с ровным рельефом  площадью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га. Участок ,  предлагаемый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строительства санаторно-курортного комплекса, представляет собой обширную плоскую поляну и прилегающую к ней с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северо - запада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поросшую  лесом террасированную прибрежную полосу реки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Скуммидон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Общая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площадь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участка - 87,7га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юга участок ограничен лесом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с востока -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рекой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Мастидон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восточной части участка расположен сезонный пансионат с лечением «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Урсдон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на 400 мест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 в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южной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части -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сезонная  туристическая база «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Урсдон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Фадау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на 150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мест.  Посередине участка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проходит асфальтированная автодорога от селения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Кора –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Урсдон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 туристской базы протяженностью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  км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 anchor="ctr"/>
                </a:tc>
              </a:tr>
              <a:tr h="494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имеющихся на площадке объектов (свободные земли, здания, сооружения, производственная база, иное), площадь (м</a:t>
                      </a:r>
                      <a:r>
                        <a:rPr lang="ru-RU" sz="9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этажность@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Свободные земли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</a:tr>
              <a:tr h="142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Возможность расширения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</a:tr>
              <a:tr h="1259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наименование предприятия (организации) - владельца, адрес, телефон, факс,  е-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ФИО руководителя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АМС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Дигорский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район,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РСО - Алания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Дигорский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Кора -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Урсдон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, ул.Мира,45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тел.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(86733) 97-1-25,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e-mail:  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kora-ursdon@mail.ru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Гулаева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Рема Кирилловна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</a:tr>
              <a:tr h="904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Уполномоченное контактное лицо  предприятия (организации) – владельца, ФИО, должность, телефон, е-</a:t>
                      </a:r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indent="304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Касаева Жанна Геннадиевна  –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начальник 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отдела муниципальной собственности и  предпринимательства  АМС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МО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Дигорский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район, тел. (86733) 91-5-86, </a:t>
                      </a:r>
                    </a:p>
                    <a:p>
                      <a:pPr indent="304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en-US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digora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58@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mail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304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</a:tr>
              <a:tr h="421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 места расположения площадки (субъект, населенный пункт, адрес)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  <a:tc>
                  <a:txBody>
                    <a:bodyPr/>
                    <a:lstStyle/>
                    <a:p>
                      <a:pPr indent="304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РСО - Алания, 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Дигорский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</a:p>
                    <a:p>
                      <a:pPr indent="3048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Кора -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Урсдон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744" marR="3774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32100" y="1235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1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545276"/>
              </p:ext>
            </p:extLst>
          </p:nvPr>
        </p:nvGraphicFramePr>
        <p:xfrm>
          <a:off x="-19050" y="0"/>
          <a:ext cx="9163050" cy="68579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02088"/>
                <a:gridCol w="3330481"/>
                <a:gridCol w="3330481"/>
              </a:tblGrid>
              <a:tr h="3240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владения землей и зданиями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собственность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030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Удаленность участка (в км) от: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Владикавказа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железной дороги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Автодороги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Аэропорта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48061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Характеристика имеющейся инфраструктуры: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газ, м</a:t>
                      </a:r>
                      <a:r>
                        <a:rPr lang="ru-RU" sz="900" b="0" baseline="300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/час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Газопровод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среднего давления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отопление, Гкал/час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пар, Бар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электроэнергия, кВт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кВт на расстоянии 100 метров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водоснабжение, м</a:t>
                      </a:r>
                      <a:r>
                        <a:rPr lang="ru-RU" sz="9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расстоянии 7 км.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канализация, м</a:t>
                      </a:r>
                      <a:r>
                        <a:rPr lang="ru-RU" sz="9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/год 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40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очистные сооружения, м</a:t>
                      </a:r>
                      <a:r>
                        <a:rPr lang="ru-RU" sz="900" b="0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/год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котельные установки, кВт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3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Предложения по использованию площадки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Многопрофильный всесезонный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санаторно - 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курортный комплекс «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Урсдон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38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465317"/>
              </p:ext>
            </p:extLst>
          </p:nvPr>
        </p:nvGraphicFramePr>
        <p:xfrm>
          <a:off x="-26665" y="0"/>
          <a:ext cx="9108504" cy="68593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92422"/>
                <a:gridCol w="3653275"/>
                <a:gridCol w="4862807"/>
              </a:tblGrid>
              <a:tr h="5961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20" marR="331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Дополнительная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информация о площадке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20" marR="331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Основным   лечебным фактором являются минеральные воды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Коринского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месторождения: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-маломинерализованные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гидрокарбонатно - хлоридные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натриевые борные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,  слаботермальные, питьевые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лечебные;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-высокоминерализованные хлоридные натриевые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йодо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 - бромные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, слабощелочные, холодные для лечения и лечебного  питья;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-среднеминерализованные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сульфатно - хлоридные, кальциево -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натриевые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, сероводородные, термальные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для наружных бальнеологических  процедур.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Минеральные воды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Коринского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месторождения используются при лечении органов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пищеварения, центральной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периферической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нервной  системы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, опорно - двигательного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аппарата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, кожных, гинекологических патологий, болезней, связанных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с нарушением обмена  веществ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. Для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усиления терапевтического эффекта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применяется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минеральная вода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, приготовленная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путем смешивания  различных типов вод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. Эксплуатационные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запасы  составляют 630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куб.м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сут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Кроме   минеральных вод определенную ценность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предсталяют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лечебные грязи 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Урсдона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. Перспективный 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Урсдонский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участок  месторождения лечебных глин-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тереклитов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расположен в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Дигорском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районе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, на юго - западной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окраине селения  Кора –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Урсдон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.. По 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предварительным данным запасы составляют 584910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</a:rPr>
                        <a:t>куб.м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      Проект имеет большую социальную значимость  для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</a:rPr>
                        <a:t>Республики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. Его реализация  позволит обеспечить полноценное профилактическое и санаторно- курортное лечение различных слоев населения Северной Осетии и других регионов.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20" marR="33120" marT="0" marB="0"/>
                </a:tc>
              </a:tr>
              <a:tr h="73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15.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20" marR="33120" marT="0" marB="0"/>
                </a:tc>
                <a:tc>
                  <a:txBody>
                    <a:bodyPr/>
                    <a:lstStyle/>
                    <a:p>
                      <a:pPr marL="76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Возможные формы использования инвестиционной площадки (продажа, аренда, доля в реализуемом инвестиционном проекте, др.)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20" marR="331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Инвестиционный проект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20" marR="33120" marT="0" marB="0"/>
                </a:tc>
              </a:tr>
              <a:tr h="1563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16.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20" marR="33120" marT="0" marB="0"/>
                </a:tc>
                <a:tc>
                  <a:txBody>
                    <a:bodyPr/>
                    <a:lstStyle/>
                    <a:p>
                      <a:pPr marL="762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>
                          <a:solidFill>
                            <a:schemeClr val="tx1"/>
                          </a:solidFill>
                          <a:effectLst/>
                        </a:rPr>
                        <a:t>Прочая информация </a:t>
                      </a:r>
                      <a:endParaRPr lang="ru-RU" sz="9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20" marR="3312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120" marR="3312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29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364333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Адрес:  363410, РСО - Алания, </a:t>
            </a:r>
            <a:r>
              <a:rPr lang="ru-RU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Дигорский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район,  г. Дигора,  ул. Сталина,  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e-mail:  digora-777@mail.ru ;</a:t>
            </a:r>
            <a:endParaRPr lang="ru-RU" sz="1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телефон: 8(86733) 91-8-86 ;</a:t>
            </a:r>
          </a:p>
          <a:p>
            <a:pPr algn="ct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официальный сайт в интернете: </a:t>
            </a:r>
            <a:r>
              <a:rPr lang="en-US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digora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15370" cy="1428760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1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1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1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1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31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Контактная информация администрации  местного самоуправления муниципального образования  </a:t>
            </a:r>
            <a:r>
              <a:rPr lang="ru-RU" sz="31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Дигорский</a:t>
            </a:r>
            <a:r>
              <a:rPr lang="ru-RU" sz="31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рай</a:t>
            </a:r>
            <a:r>
              <a:rPr lang="ru-RU" sz="4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44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Valerik\Downloads\PHOTO-2022-10-27-12-00-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1008"/>
            <a:ext cx="814393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516890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400" dirty="0" smtClean="0"/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Уважаемый инвестор! Предлагаем Вам несколько способов направить свое обращение, предложение, вопрос в администрацию  местного самоуправления Дигорского муниципального района.</a:t>
            </a:r>
          </a:p>
          <a:p>
            <a:pPr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  1. Вы можете направить обращение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Главы администрации местного самоуправления Дигорского муниципального района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Хохоеву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Валерию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Мухарбековичу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 следующим вопросам: 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реализация инвестором инвестиционного проекта;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оказание содействия инвестору в подборе земельного участка для реализации инвестиционного проекта; 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взаимодействие инвестора с органами местного самоуправления;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иные вопросы, возникающие у инвестора, реализующего или предполагающего реализацию инвестиционного проекта.</a:t>
            </a:r>
          </a:p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e-mail: v.hohoev@digora.alania.gov.ru;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тел: 8(86733) 91 - 0 - 88</a:t>
            </a:r>
          </a:p>
          <a:p>
            <a:pPr lvl="0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2.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 можете обратиться  по  вопросам реализации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Дигорском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муниципальном районе инвестиционного проекта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 заместителю Главы администрации местного самоуправления Дигорского муниципального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района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Кесаеву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Эдуарду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Авдеевичу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kesaev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lvl="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тел: 8(86733) 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2-7-77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b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Канал обратной связи для инвесторов</a:t>
            </a:r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501122" cy="439718"/>
          </a:xfrm>
          <a:solidFill>
            <a:schemeClr val="bg2">
              <a:lumMod val="9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Карта территории</a:t>
            </a: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714356"/>
            <a:ext cx="557216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1200" dirty="0" smtClean="0"/>
              <a:t> 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Дигорский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расположен в западной лесостепной и частично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предлесной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зоне горной части РСО - Алания.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Административный центр - город Дигора.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Центр муниципального района расположен в 52 км от регионального центра.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Численность населения муниципального района  – 19575 человек.</a:t>
            </a:r>
            <a:r>
              <a:rPr lang="ru-RU" sz="1400" dirty="0" smtClean="0"/>
              <a:t> 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Общая площадь административной территории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Дигорского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района составляет   58451га, из них: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сельскохозяйственные угодья - 24531 га;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земли населенных пунктов - 2472 га;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земли промышленности и иного специального назначения - 127 га;       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земли лесного фонда - 30504 га;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земли водного фонда - 38 га;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земли запаса 779 га.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Историко</a:t>
            </a:r>
            <a:r>
              <a:rPr lang="ru-RU" sz="3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- географическая справка</a:t>
            </a: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4929222"/>
          </a:xfrm>
        </p:spPr>
        <p:txBody>
          <a:bodyPr>
            <a:normAutofit fontScale="70000" lnSpcReduction="20000"/>
          </a:bodyPr>
          <a:lstStyle/>
          <a:p>
            <a:r>
              <a:rPr lang="ru-RU" sz="2200" dirty="0" smtClean="0"/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Дигорского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района: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- учреждений здравоохранения -1,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- учреждений культуры и искусства - 6,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- протяжённость уличной газовой сети – 228,09 км,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- протяжённость уличной водопроводной сети – 181 км,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- протяжённость канализационной сети – 10,258 км,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- протяжённость тепловых и паровых сетей – 3,2 км.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Граничит: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западе с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Ирафским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районом,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Кабардино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Балкарией,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 на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северо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востоке с Кировским районом,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 на востоке с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Ардонским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районом,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юго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востоке с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Алагирским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районом.               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Природные ресурсы: минеральные воды, нерудные строительные материалы.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Полезные ископаемые: известняк, мергели,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песчано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гравийные смеси, кирпичные глины.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Добываются минеральные воды. Разрабатываются песчано-гравийные смеси.     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Водные ресурсы: подземные пресные воды, реки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Урсдон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Дур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Дур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Црау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Заповедник: заказник «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Турмонский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 площадью 12,6 тыс.га</a:t>
            </a:r>
          </a:p>
          <a:p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Дигорский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район имеет богатое историческое наследие, его жители по праву гордятся своими выдающимися   земляками: Героями  Советского Союза, полными кавалерами ордена Славы,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военоначальниками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и государственными деятелями, учеными и спортсменами.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2214554"/>
            <a:ext cx="8186766" cy="1233291"/>
          </a:xfrm>
        </p:spPr>
        <p:txBody>
          <a:bodyPr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Центром муниципального района является город  Дигора.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территории муниципального района находятся 6 населенных пунктов.</a:t>
            </a:r>
          </a:p>
          <a:p>
            <a:pPr>
              <a:buNone/>
            </a:pPr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57166"/>
            <a:ext cx="8443914" cy="1571636"/>
          </a:xfrm>
          <a:solidFill>
            <a:schemeClr val="bg2">
              <a:lumMod val="90000"/>
            </a:schemeClr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Административно - территориальное устройство</a:t>
            </a:r>
            <a:endParaRPr lang="ru-RU" sz="3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531014"/>
              </p:ext>
            </p:extLst>
          </p:nvPr>
        </p:nvGraphicFramePr>
        <p:xfrm>
          <a:off x="214282" y="3143247"/>
          <a:ext cx="8429683" cy="21883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864795"/>
                <a:gridCol w="2173293"/>
                <a:gridCol w="1944970"/>
                <a:gridCol w="1446625"/>
              </a:tblGrid>
              <a:tr h="500067"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Населенный пункт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Площадь территории (кв.км.)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Численность населения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Удаленность от центра </a:t>
                      </a:r>
                      <a:r>
                        <a:rPr lang="ru-RU" sz="1200" b="1" dirty="0" smtClean="0"/>
                        <a:t>МР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</a:tr>
              <a:tr h="281385">
                <a:tc>
                  <a:txBody>
                    <a:bodyPr/>
                    <a:lstStyle/>
                    <a:p>
                      <a:pPr indent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г. Дигора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9,19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10064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центр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</a:tr>
              <a:tr h="281385">
                <a:tc>
                  <a:txBody>
                    <a:bodyPr/>
                    <a:lstStyle/>
                    <a:p>
                      <a:pPr indent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с. Кора - </a:t>
                      </a:r>
                      <a:r>
                        <a:rPr lang="ru-RU" sz="1200" dirty="0" err="1"/>
                        <a:t>Урсдон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5,97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1274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12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</a:tr>
              <a:tr h="281385">
                <a:tc>
                  <a:txBody>
                    <a:bodyPr/>
                    <a:lstStyle/>
                    <a:p>
                      <a:pPr indent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с. Карман - </a:t>
                      </a:r>
                      <a:r>
                        <a:rPr lang="ru-RU" sz="1200" dirty="0" err="1"/>
                        <a:t>Синдзикау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11,83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2740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6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</a:tr>
              <a:tr h="281385">
                <a:tc>
                  <a:txBody>
                    <a:bodyPr/>
                    <a:lstStyle/>
                    <a:p>
                      <a:pPr indent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с. </a:t>
                      </a:r>
                      <a:r>
                        <a:rPr lang="ru-RU" sz="1200" dirty="0" err="1"/>
                        <a:t>Дур</a:t>
                      </a:r>
                      <a:r>
                        <a:rPr lang="ru-RU" sz="1200" dirty="0"/>
                        <a:t> - </a:t>
                      </a:r>
                      <a:r>
                        <a:rPr lang="ru-RU" sz="1200" dirty="0" err="1"/>
                        <a:t>Дур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10,77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2723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</a:tr>
              <a:tr h="281385">
                <a:tc>
                  <a:txBody>
                    <a:bodyPr/>
                    <a:lstStyle/>
                    <a:p>
                      <a:pPr indent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с. </a:t>
                      </a:r>
                      <a:r>
                        <a:rPr lang="ru-RU" sz="1200" dirty="0" err="1"/>
                        <a:t>Мостиздах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4,32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771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7,3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</a:tr>
              <a:tr h="281385">
                <a:tc>
                  <a:txBody>
                    <a:bodyPr/>
                    <a:lstStyle/>
                    <a:p>
                      <a:pPr indent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ст. Николаевская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4,97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2003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571480"/>
            <a:ext cx="8401080" cy="1000132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Сведения по населенным пунктам района</a:t>
            </a:r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34150"/>
              </p:ext>
            </p:extLst>
          </p:nvPr>
        </p:nvGraphicFramePr>
        <p:xfrm>
          <a:off x="285721" y="1643050"/>
          <a:ext cx="8358247" cy="46695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30352"/>
                <a:gridCol w="1327167"/>
                <a:gridCol w="1143008"/>
                <a:gridCol w="1192354"/>
                <a:gridCol w="1060106"/>
                <a:gridCol w="2105260"/>
              </a:tblGrid>
              <a:tr h="357191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Наименование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поселения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Численность </a:t>
                      </a:r>
                      <a:r>
                        <a:rPr lang="ru-RU" sz="900" dirty="0"/>
                        <a:t>населения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Ф.И.О</a:t>
                      </a:r>
                      <a:r>
                        <a:rPr lang="ru-RU" sz="900" dirty="0"/>
                        <a:t>. Главы </a:t>
                      </a:r>
                      <a:r>
                        <a:rPr lang="ru-RU" sz="900" dirty="0" smtClean="0"/>
                        <a:t>администрации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Представительная власть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Адрес </a:t>
                      </a:r>
                      <a:r>
                        <a:rPr lang="ru-RU" sz="900" dirty="0"/>
                        <a:t>и телефон </a:t>
                      </a:r>
                      <a:endParaRPr lang="ru-RU" sz="900" dirty="0" smtClean="0"/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администрации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</a:tr>
              <a:tr h="366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Название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Численность </a:t>
                      </a:r>
                      <a:r>
                        <a:rPr lang="ru-RU" sz="900" dirty="0"/>
                        <a:t>депутатов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661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/>
                        <a:t>Дигорское</a:t>
                      </a:r>
                      <a:r>
                        <a:rPr lang="ru-RU" sz="900" dirty="0"/>
                        <a:t>  </a:t>
                      </a:r>
                      <a:endParaRPr lang="ru-RU" sz="900" dirty="0" smtClean="0"/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городское </a:t>
                      </a:r>
                      <a:r>
                        <a:rPr lang="ru-RU" sz="900" dirty="0"/>
                        <a:t>поселение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10064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/>
                        <a:t>Коцкиев</a:t>
                      </a:r>
                      <a:r>
                        <a:rPr lang="ru-RU" sz="900" dirty="0"/>
                        <a:t> Эльбрус Владимирович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Собрание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представителей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13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г. Дигора,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ул. В. </a:t>
                      </a:r>
                      <a:r>
                        <a:rPr lang="ru-RU" sz="900" dirty="0" err="1"/>
                        <a:t>Акоева</a:t>
                      </a:r>
                      <a:r>
                        <a:rPr lang="ru-RU" sz="900" dirty="0"/>
                        <a:t>, 47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тел. 8(86733) 91-5- 97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</a:tr>
              <a:tr h="66661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/>
                        <a:t>Мостиздахское</a:t>
                      </a:r>
                      <a:r>
                        <a:rPr lang="ru-RU" sz="900" dirty="0"/>
                        <a:t> </a:t>
                      </a:r>
                      <a:endParaRPr lang="ru-RU" sz="900" dirty="0" smtClean="0"/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сельское </a:t>
                      </a:r>
                      <a:r>
                        <a:rPr lang="ru-RU" sz="900" dirty="0"/>
                        <a:t>поселение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771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/>
                        <a:t>Арсагов</a:t>
                      </a:r>
                      <a:r>
                        <a:rPr lang="ru-RU" sz="900" dirty="0"/>
                        <a:t> </a:t>
                      </a:r>
                      <a:r>
                        <a:rPr lang="ru-RU" sz="900" dirty="0" err="1"/>
                        <a:t>Хамиц</a:t>
                      </a:r>
                      <a:r>
                        <a:rPr lang="ru-RU" sz="900" dirty="0"/>
                        <a:t> </a:t>
                      </a:r>
                      <a:r>
                        <a:rPr lang="ru-RU" sz="900" dirty="0" err="1"/>
                        <a:t>Казбекович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Собрание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представителей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6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с. </a:t>
                      </a:r>
                      <a:r>
                        <a:rPr lang="ru-RU" sz="900" dirty="0" err="1"/>
                        <a:t>Мостиздах</a:t>
                      </a:r>
                      <a:r>
                        <a:rPr lang="ru-RU" sz="900" dirty="0"/>
                        <a:t>,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ул. Ленина, 35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тел. 8(86733) 93-2- 08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</a:tr>
              <a:tr h="66661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/>
                        <a:t>Дур</a:t>
                      </a:r>
                      <a:r>
                        <a:rPr lang="ru-RU" sz="900" dirty="0"/>
                        <a:t> </a:t>
                      </a:r>
                      <a:r>
                        <a:rPr lang="ru-RU" sz="900" dirty="0" smtClean="0"/>
                        <a:t>– </a:t>
                      </a:r>
                      <a:r>
                        <a:rPr lang="ru-RU" sz="900" dirty="0" err="1" smtClean="0"/>
                        <a:t>Дурское</a:t>
                      </a:r>
                      <a:endParaRPr lang="ru-RU" sz="900" dirty="0" smtClean="0"/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 </a:t>
                      </a:r>
                      <a:r>
                        <a:rPr lang="ru-RU" sz="900" dirty="0"/>
                        <a:t>сельское поселение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2723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/>
                        <a:t>Кодзасов</a:t>
                      </a:r>
                      <a:r>
                        <a:rPr lang="ru-RU" sz="900" dirty="0"/>
                        <a:t> Николай </a:t>
                      </a:r>
                      <a:r>
                        <a:rPr lang="ru-RU" sz="900" dirty="0" err="1" smtClean="0"/>
                        <a:t>Хаджисмелович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Собрание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представителей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10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с. </a:t>
                      </a:r>
                      <a:r>
                        <a:rPr lang="ru-RU" sz="900" dirty="0" err="1"/>
                        <a:t>Дур</a:t>
                      </a:r>
                      <a:r>
                        <a:rPr lang="ru-RU" sz="900" dirty="0"/>
                        <a:t> - </a:t>
                      </a:r>
                      <a:r>
                        <a:rPr lang="ru-RU" sz="900" dirty="0" err="1"/>
                        <a:t>Дур</a:t>
                      </a:r>
                      <a:r>
                        <a:rPr lang="ru-RU" sz="900" dirty="0"/>
                        <a:t>,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ул. Ленина, 32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тел. 8(86733) 94-1-97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</a:tr>
              <a:tr h="666616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Кора -Урсдонское сельское поселение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1274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Гулаева Рема Кириловна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Собрание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представителей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7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с. Кора - </a:t>
                      </a:r>
                      <a:r>
                        <a:rPr lang="ru-RU" sz="900" dirty="0" err="1"/>
                        <a:t>Урсдон</a:t>
                      </a:r>
                      <a:r>
                        <a:rPr lang="ru-RU" sz="900" dirty="0"/>
                        <a:t>,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ул. Мира, 45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тел. 8(86733) 97-1-25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</a:tr>
              <a:tr h="55551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Карман -Синдзикуское сельское поселение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2740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 smtClean="0"/>
                        <a:t>Магаев</a:t>
                      </a:r>
                      <a:r>
                        <a:rPr lang="ru-RU" sz="900" baseline="0" dirty="0" smtClean="0"/>
                        <a:t> Аслан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baseline="0" dirty="0" smtClean="0"/>
                        <a:t>Русланович</a:t>
                      </a:r>
                      <a:endParaRPr lang="ru-RU" sz="900" dirty="0"/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Собрание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представителей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10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с.Карман - </a:t>
                      </a:r>
                      <a:r>
                        <a:rPr lang="ru-RU" sz="900" dirty="0" err="1"/>
                        <a:t>Синдзикау</a:t>
                      </a:r>
                      <a:r>
                        <a:rPr lang="ru-RU" sz="900" dirty="0"/>
                        <a:t>, </a:t>
                      </a:r>
                      <a:endParaRPr lang="ru-RU" sz="900" dirty="0" smtClean="0"/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ул</a:t>
                      </a:r>
                      <a:r>
                        <a:rPr lang="ru-RU" sz="900" dirty="0"/>
                        <a:t>. Хетагурова, 101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тел. 8(86733) 97-1-37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</a:tr>
              <a:tr h="2380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Николаевское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/>
                        <a:t>сельское поселение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/>
                        <a:t>2003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</a:rPr>
                        <a:t>Ткаченко</a:t>
                      </a:r>
                      <a:r>
                        <a:rPr lang="ru-RU" sz="9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baseline="0" smtClean="0">
                          <a:latin typeface="Times New Roman"/>
                          <a:ea typeface="Times New Roman"/>
                        </a:rPr>
                        <a:t>Георгий Витальевич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Собрание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представителей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10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ст.Николаевская, 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ул. Партизанская, 15</a:t>
                      </a:r>
                    </a:p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 тел. 8(86733) 95-1-23</a:t>
                      </a:r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31750" marR="31750" marT="0" marB="0" anchor="ctr"/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571612"/>
            <a:ext cx="8186766" cy="1785950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Численность населения муниципального района – 19575 человек.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Здесь проживают представители 41 национальности, из них осетин – 17 717, русских - 1 290, остальные - других национальностей.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Каких-либо межнациональных конфликтов в районе на сегодняшний день не отмечено.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Сведения о населении муниципального образования</a:t>
            </a:r>
            <a:br>
              <a:rPr lang="ru-RU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1506" name="Picture 2" descr="C:\Users\Valerik\Desktop\инвестиции 1\Дигорский\готовый вариант\phoca_thumb_l_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814393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524</TotalTime>
  <Words>2261</Words>
  <Application>Microsoft Office PowerPoint</Application>
  <PresentationFormat>Экран (4:3)</PresentationFormat>
  <Paragraphs>636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Инвестиционный паспорт Дигорского муниципального района</vt:lpstr>
      <vt:lpstr>Обращение Главы АМС МО Дигорский район</vt:lpstr>
      <vt:lpstr>  Канал обратной связи для инвесторов </vt:lpstr>
      <vt:lpstr>Карта территории</vt:lpstr>
      <vt:lpstr>Историко - географическая справка</vt:lpstr>
      <vt:lpstr>Презентация PowerPoint</vt:lpstr>
      <vt:lpstr>Административно - территориальное устройство</vt:lpstr>
      <vt:lpstr> Сведения по населенным пунктам района </vt:lpstr>
      <vt:lpstr> Сведения о населении муниципального образования </vt:lpstr>
      <vt:lpstr>ОБРАЗОВАНИЕ </vt:lpstr>
      <vt:lpstr>        СЕЛЬСКОЕ ХОЗЯЙСТВО </vt:lpstr>
      <vt:lpstr>ФИЗИЧЕСКАЯ КУЛЬТУРА И СПОРТ </vt:lpstr>
      <vt:lpstr>       Несмотря на небольшие масштабы, сегодня город имеет собственную футбольную команду, которая называется «Дигора». Клуб был создан в 1993 году и уже спустя  три года  выступал в первой зоне  третьей лиги среди профессиональных команд  России. В настоящее время он имеет собственный стадион с естественным покрытием. </vt:lpstr>
      <vt:lpstr>ЭКОНОМИЧЕСКОЕ РАЗВИТИЕ </vt:lpstr>
      <vt:lpstr>МАЛОЕ И СРЕДНЕЕ ПРЕДПРИНИМАТЕЛЬСТВО</vt:lpstr>
      <vt:lpstr>МАЛОЕ И СРЕДНЕЕ ПРЕДПРИНИМАТЕЛЬСТВО</vt:lpstr>
      <vt:lpstr>Инвестиции</vt:lpstr>
      <vt:lpstr> Инвестиционные предложения муниципального образования</vt:lpstr>
      <vt:lpstr> ПАСПОРТ ИНВЕСТИЦИОННОЙ ПЛОЩАДКИ Здание старой школы </vt:lpstr>
      <vt:lpstr>Презентация PowerPoint</vt:lpstr>
      <vt:lpstr>  ПАСПОРТ ИНВЕСТИЦИОННОЙ ПЛОЩАДКИ Месторождение кирпично - черепичного сырья </vt:lpstr>
      <vt:lpstr>Презентация PowerPoint</vt:lpstr>
      <vt:lpstr> ПАСПОРТ ИНВЕСТИЦИОННОЙ ПЛОЩАДКИ “Фадау” </vt:lpstr>
      <vt:lpstr>Презентация PowerPoint</vt:lpstr>
      <vt:lpstr>Презентация PowerPoint</vt:lpstr>
      <vt:lpstr>  Контактная информация администрации  местного самоуправления муниципального образования  Дигорский рай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Valerik</dc:creator>
  <cp:lastModifiedBy>Пользователь Windows</cp:lastModifiedBy>
  <cp:revision>77</cp:revision>
  <dcterms:created xsi:type="dcterms:W3CDTF">2022-10-26T10:21:10Z</dcterms:created>
  <dcterms:modified xsi:type="dcterms:W3CDTF">2026-06-11T08:39:59Z</dcterms:modified>
</cp:coreProperties>
</file>